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784"/>
    <a:srgbClr val="F79525"/>
    <a:srgbClr val="F9BAC8"/>
    <a:srgbClr val="0AB9EE"/>
    <a:srgbClr val="0D584B"/>
    <a:srgbClr val="A90144"/>
    <a:srgbClr val="5183C3"/>
    <a:srgbClr val="81C340"/>
    <a:srgbClr val="FFE04E"/>
    <a:srgbClr val="847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100" d="100"/>
          <a:sy n="100" d="100"/>
        </p:scale>
        <p:origin x="-1056" y="-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2887706281653E-3"/>
          <c:y val="3.1580666280148074E-3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DESARROLLO AGROPECUARIO, FORESTAL Y ACUICOLA</c:v>
                </c:pt>
                <c:pt idx="2">
                  <c:v>EDUCACIÓN, CULTURA Y DEPORTE</c:v>
                </c:pt>
                <c:pt idx="3">
                  <c:v>DESARROLLO ECONÓMICO Y TURISTICO</c:v>
                </c:pt>
                <c:pt idx="4">
                  <c:v>CARRETERAS, CAMINOS Y PUENTES</c:v>
                </c:pt>
                <c:pt idx="5">
                  <c:v>AGUA POTABLE, ALCANTARILLADO Y SANEAMIENTO</c:v>
                </c:pt>
                <c:pt idx="6">
                  <c:v>PROTECCION Y PRESERVACION AMBIENTAL</c:v>
                </c:pt>
                <c:pt idx="7">
                  <c:v>VIVIENDA Y URBANIZACIÓN</c:v>
                </c:pt>
                <c:pt idx="8">
                  <c:v>ELECTRIFICACIÓN</c:v>
                </c:pt>
                <c:pt idx="9">
                  <c:v>PROTECCIÓN CIVIL, SEGURIDAD, JUSTICIA Y FINANZAS PÚBLICAS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0.62909999999999999</c:v>
                </c:pt>
                <c:pt idx="1">
                  <c:v>0.1179</c:v>
                </c:pt>
                <c:pt idx="2">
                  <c:v>9.1499999999999998E-2</c:v>
                </c:pt>
                <c:pt idx="3">
                  <c:v>4.41E-2</c:v>
                </c:pt>
                <c:pt idx="4">
                  <c:v>3.6700000000000003E-2</c:v>
                </c:pt>
                <c:pt idx="5">
                  <c:v>2.7400000000000001E-2</c:v>
                </c:pt>
                <c:pt idx="6">
                  <c:v>1.9699999999999999E-2</c:v>
                </c:pt>
                <c:pt idx="7">
                  <c:v>1.8100000000000002E-2</c:v>
                </c:pt>
                <c:pt idx="8">
                  <c:v>9.1000000000000004E-3</c:v>
                </c:pt>
                <c:pt idx="9">
                  <c:v>6.4999999999999997E-3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21/04/2025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openxmlformats.org/officeDocument/2006/relationships/chart" Target="../charts/chart1.xml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intilla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número depag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pie de pag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encabezado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1er Trimestre 2025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02" y="7119586"/>
            <a:ext cx="8100762" cy="1503554"/>
          </a:xfrm>
          <a:prstGeom prst="rect">
            <a:avLst/>
          </a:prstGeom>
        </p:spPr>
      </p:pic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6C60C68-BB3A-1A34-7AE6-A8967AFDC482}"/>
              </a:ext>
            </a:extLst>
          </p:cNvPr>
          <p:cNvGrpSpPr/>
          <p:nvPr/>
        </p:nvGrpSpPr>
        <p:grpSpPr>
          <a:xfrm>
            <a:off x="98774" y="1107627"/>
            <a:ext cx="5998181" cy="585000"/>
            <a:chOff x="0" y="1718899"/>
            <a:chExt cx="5938015" cy="585000"/>
          </a:xfrm>
        </p:grpSpPr>
        <p:sp>
          <p:nvSpPr>
            <p:cNvPr id="202" name="Rectángulo: esquinas redondeadas 37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09072" y="1871542"/>
              <a:ext cx="4828943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y Asistencia Social</a:t>
              </a:r>
            </a:p>
          </p:txBody>
        </p:sp>
        <p:sp>
          <p:nvSpPr>
            <p:cNvPr id="203" name="Rectángulo: esquinas redondeadas 38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864527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62.91 %</a:t>
              </a:r>
            </a:p>
          </p:txBody>
        </p: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46868" y="1718899"/>
              <a:ext cx="585000" cy="585000"/>
              <a:chOff x="148900" y="1634400"/>
              <a:chExt cx="720000" cy="720000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148900" y="163440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6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99" y="17699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8" name="Grupo 207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130687" y="2308031"/>
            <a:ext cx="5966268" cy="585000"/>
            <a:chOff x="-45389" y="3027422"/>
            <a:chExt cx="5981218" cy="585000"/>
          </a:xfrm>
          <a:solidFill>
            <a:srgbClr val="C00000"/>
          </a:solidFill>
        </p:grpSpPr>
        <p:sp>
          <p:nvSpPr>
            <p:cNvPr id="210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0689" y="3177680"/>
              <a:ext cx="4895140" cy="20880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81C3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Educación, Cultura y Deporte. </a:t>
              </a:r>
            </a:p>
          </p:txBody>
        </p:sp>
        <p:sp>
          <p:nvSpPr>
            <p:cNvPr id="211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45389" y="3181654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81C340"/>
            </a:solidFill>
            <a:ln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9.15 </a:t>
              </a:r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212" name="Elipse 211">
              <a:extLst>
                <a:ext uri="{FF2B5EF4-FFF2-40B4-BE49-F238E27FC236}">
                  <a16:creationId xmlns:a16="http://schemas.microsoft.com/office/drawing/2014/main" id="{798FD081-DFF1-44A1-D54D-072926E5EB34}"/>
                </a:ext>
              </a:extLst>
            </p:cNvPr>
            <p:cNvSpPr/>
            <p:nvPr/>
          </p:nvSpPr>
          <p:spPr>
            <a:xfrm>
              <a:off x="783407" y="3027422"/>
              <a:ext cx="585000" cy="585000"/>
            </a:xfrm>
            <a:prstGeom prst="ellipse">
              <a:avLst/>
            </a:prstGeom>
            <a:solidFill>
              <a:srgbClr val="81C340"/>
            </a:solidFill>
            <a:ln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3" name="agua potable _ azul cielo">
            <a:extLst>
              <a:ext uri="{FF2B5EF4-FFF2-40B4-BE49-F238E27FC236}">
                <a16:creationId xmlns:a16="http://schemas.microsoft.com/office/drawing/2014/main" id="{B904BB82-E016-D83B-E251-2542983F6CCE}"/>
              </a:ext>
            </a:extLst>
          </p:cNvPr>
          <p:cNvGrpSpPr/>
          <p:nvPr/>
        </p:nvGrpSpPr>
        <p:grpSpPr>
          <a:xfrm>
            <a:off x="98873" y="4793778"/>
            <a:ext cx="6004367" cy="585000"/>
            <a:chOff x="-72751" y="3038302"/>
            <a:chExt cx="6008863" cy="585000"/>
          </a:xfrm>
        </p:grpSpPr>
        <p:sp>
          <p:nvSpPr>
            <p:cNvPr id="214" name="Rectángulo: esquinas redondeadas 23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049553" y="3186976"/>
              <a:ext cx="4886559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FFE0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y Preservación Ambiental. </a:t>
              </a:r>
            </a:p>
          </p:txBody>
        </p:sp>
        <p:sp>
          <p:nvSpPr>
            <p:cNvPr id="215" name="Rectángulo: esquinas redondeadas 24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-72751" y="3180215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FFE04E"/>
            </a:solidFill>
            <a:ln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1.97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</a:p>
          </p:txBody>
        </p:sp>
        <p:sp>
          <p:nvSpPr>
            <p:cNvPr id="217" name="Elipse 216">
              <a:extLst>
                <a:ext uri="{FF2B5EF4-FFF2-40B4-BE49-F238E27FC236}">
                  <a16:creationId xmlns:a16="http://schemas.microsoft.com/office/drawing/2014/main" id="{798FD081-DFF1-44A1-D54D-072926E5EB34}"/>
                </a:ext>
              </a:extLst>
            </p:cNvPr>
            <p:cNvSpPr/>
            <p:nvPr/>
          </p:nvSpPr>
          <p:spPr>
            <a:xfrm>
              <a:off x="794881" y="3038302"/>
              <a:ext cx="585000" cy="585000"/>
            </a:xfrm>
            <a:prstGeom prst="ellipse">
              <a:avLst/>
            </a:prstGeom>
            <a:solidFill>
              <a:srgbClr val="FFE04E"/>
            </a:solidFill>
            <a:ln>
              <a:solidFill>
                <a:srgbClr val="FFE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9" name="rosa salud y asistencia social"/>
          <p:cNvGrpSpPr/>
          <p:nvPr/>
        </p:nvGrpSpPr>
        <p:grpSpPr>
          <a:xfrm>
            <a:off x="98335" y="1706483"/>
            <a:ext cx="5998620" cy="1069392"/>
            <a:chOff x="232032" y="4666160"/>
            <a:chExt cx="5901120" cy="1069392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B904BB82-E016-D83B-E251-2542983F6CCE}"/>
                </a:ext>
              </a:extLst>
            </p:cNvPr>
            <p:cNvGrpSpPr/>
            <p:nvPr/>
          </p:nvGrpSpPr>
          <p:grpSpPr>
            <a:xfrm>
              <a:off x="232032" y="4666160"/>
              <a:ext cx="5901120" cy="585000"/>
              <a:chOff x="-88653" y="3027659"/>
              <a:chExt cx="6024348" cy="585000"/>
            </a:xfrm>
            <a:solidFill>
              <a:srgbClr val="C00000"/>
            </a:solidFill>
          </p:grpSpPr>
          <p:sp>
            <p:nvSpPr>
              <p:cNvPr id="222" name="Rectángulo: esquinas redondeadas 23">
                <a:extLst>
                  <a:ext uri="{FF2B5EF4-FFF2-40B4-BE49-F238E27FC236}">
                    <a16:creationId xmlns:a16="http://schemas.microsoft.com/office/drawing/2014/main" id="{D3C33219-C607-0E46-F8B1-594EB84FDCE4}"/>
                  </a:ext>
                </a:extLst>
              </p:cNvPr>
              <p:cNvSpPr/>
              <p:nvPr/>
            </p:nvSpPr>
            <p:spPr>
              <a:xfrm>
                <a:off x="1036542" y="3186976"/>
                <a:ext cx="489915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0D584B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5183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Agropecuario, Forestal, Acuícola.  </a:t>
                </a:r>
              </a:p>
            </p:txBody>
          </p:sp>
          <p:sp>
            <p:nvSpPr>
              <p:cNvPr id="223" name="Rectángulo: esquinas redondeadas 24">
                <a:extLst>
                  <a:ext uri="{FF2B5EF4-FFF2-40B4-BE49-F238E27FC236}">
                    <a16:creationId xmlns:a16="http://schemas.microsoft.com/office/drawing/2014/main" id="{F70AD4BB-66EB-D991-FCE2-355A654C478B}"/>
                  </a:ext>
                </a:extLst>
              </p:cNvPr>
              <p:cNvSpPr/>
              <p:nvPr/>
            </p:nvSpPr>
            <p:spPr>
              <a:xfrm>
                <a:off x="-88653" y="3180814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5183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11.79 %</a:t>
                </a: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798FD081-DFF1-44A1-D54D-072926E5EB34}"/>
                  </a:ext>
                </a:extLst>
              </p:cNvPr>
              <p:cNvSpPr/>
              <p:nvPr/>
            </p:nvSpPr>
            <p:spPr>
              <a:xfrm>
                <a:off x="783496" y="3027659"/>
                <a:ext cx="521368" cy="585000"/>
              </a:xfrm>
              <a:prstGeom prst="ellipse">
                <a:avLst/>
              </a:prstGeom>
              <a:solidFill>
                <a:srgbClr val="5183C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1" name="86 Imagen">
              <a:extLst>
                <a:ext uri="{FF2B5EF4-FFF2-40B4-BE49-F238E27FC236}">
                  <a16:creationId xmlns:a16="http://schemas.microsoft.com/office/drawing/2014/main" id="{39F153D3-FAAC-7189-6DEF-0FC60710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92168" y="5385159"/>
              <a:ext cx="351000" cy="350393"/>
            </a:xfrm>
            <a:prstGeom prst="rect">
              <a:avLst/>
            </a:prstGeom>
            <a:noFill/>
            <a:ln w="9525">
              <a:solidFill>
                <a:srgbClr val="81C340"/>
              </a:solidFill>
              <a:miter lim="800000"/>
              <a:headEnd/>
              <a:tailEnd/>
            </a:ln>
          </p:spPr>
        </p:pic>
      </p:grpSp>
      <p:grpSp>
        <p:nvGrpSpPr>
          <p:cNvPr id="226" name="Grupo 225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56505" y="2925959"/>
            <a:ext cx="5998621" cy="585000"/>
            <a:chOff x="-56711" y="406571"/>
            <a:chExt cx="6005625" cy="585000"/>
          </a:xfrm>
          <a:solidFill>
            <a:srgbClr val="5284C3"/>
          </a:solidFill>
        </p:grpSpPr>
        <p:sp>
          <p:nvSpPr>
            <p:cNvPr id="228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92143" y="580593"/>
              <a:ext cx="4856771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A901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A901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 Económico y Turístico</a:t>
              </a:r>
              <a:r>
                <a:rPr lang="es-MX" sz="1200" b="1" dirty="0">
                  <a:solidFill>
                    <a:srgbClr val="5284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29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56711" y="552499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A90144"/>
            </a:solidFill>
            <a:ln>
              <a:solidFill>
                <a:srgbClr val="A901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4.41 %</a:t>
              </a:r>
            </a:p>
          </p:txBody>
        </p:sp>
        <p:sp>
          <p:nvSpPr>
            <p:cNvPr id="230" name="Elipse 229">
              <a:extLst>
                <a:ext uri="{FF2B5EF4-FFF2-40B4-BE49-F238E27FC236}">
                  <a16:creationId xmlns:a16="http://schemas.microsoft.com/office/drawing/2014/main" id="{6CDF832D-48FD-BCF2-AE4D-1E4F7B9B8DA0}"/>
                </a:ext>
              </a:extLst>
            </p:cNvPr>
            <p:cNvSpPr/>
            <p:nvPr/>
          </p:nvSpPr>
          <p:spPr>
            <a:xfrm>
              <a:off x="660263" y="406571"/>
              <a:ext cx="584998" cy="585000"/>
            </a:xfrm>
            <a:prstGeom prst="ellipse">
              <a:avLst/>
            </a:prstGeom>
            <a:solidFill>
              <a:srgbClr val="A90144"/>
            </a:solidFill>
            <a:ln>
              <a:solidFill>
                <a:srgbClr val="A901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1" name="Protección civil _ morado.">
            <a:extLst>
              <a:ext uri="{FF2B5EF4-FFF2-40B4-BE49-F238E27FC236}">
                <a16:creationId xmlns:a16="http://schemas.microsoft.com/office/drawing/2014/main" id="{DCED6F59-2410-9BB5-7A77-989A86A045B1}"/>
              </a:ext>
            </a:extLst>
          </p:cNvPr>
          <p:cNvGrpSpPr/>
          <p:nvPr/>
        </p:nvGrpSpPr>
        <p:grpSpPr>
          <a:xfrm>
            <a:off x="102196" y="4170547"/>
            <a:ext cx="6001044" cy="585000"/>
            <a:chOff x="-66041" y="426543"/>
            <a:chExt cx="6107319" cy="585000"/>
          </a:xfrm>
        </p:grpSpPr>
        <p:sp>
          <p:nvSpPr>
            <p:cNvPr id="232" name="Rectángulo: esquinas redondeadas 42">
              <a:extLst>
                <a:ext uri="{FF2B5EF4-FFF2-40B4-BE49-F238E27FC236}">
                  <a16:creationId xmlns:a16="http://schemas.microsoft.com/office/drawing/2014/main" id="{B21C5AED-41A6-0FA8-71DC-1926987C7409}"/>
                </a:ext>
              </a:extLst>
            </p:cNvPr>
            <p:cNvSpPr/>
            <p:nvPr/>
          </p:nvSpPr>
          <p:spPr>
            <a:xfrm>
              <a:off x="1079429" y="580593"/>
              <a:ext cx="4961849" cy="25594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AB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8C2784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rgbClr val="0AB9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Agua Potable, Alcantarillado y Saneamiento. </a:t>
              </a:r>
            </a:p>
          </p:txBody>
        </p:sp>
        <p:sp>
          <p:nvSpPr>
            <p:cNvPr id="233" name="Rectángulo: esquinas redondeadas 43">
              <a:extLst>
                <a:ext uri="{FF2B5EF4-FFF2-40B4-BE49-F238E27FC236}">
                  <a16:creationId xmlns:a16="http://schemas.microsoft.com/office/drawing/2014/main" id="{23B2D9BA-649C-EAD7-0979-2E818BC740DE}"/>
                </a:ext>
              </a:extLst>
            </p:cNvPr>
            <p:cNvSpPr/>
            <p:nvPr/>
          </p:nvSpPr>
          <p:spPr>
            <a:xfrm>
              <a:off x="-66041" y="552071"/>
              <a:ext cx="1109071" cy="279714"/>
            </a:xfrm>
            <a:prstGeom prst="roundRect">
              <a:avLst>
                <a:gd name="adj" fmla="val 50000"/>
              </a:avLst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2.74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</a:p>
          </p:txBody>
        </p:sp>
        <p:sp>
          <p:nvSpPr>
            <p:cNvPr id="235" name="Elipse 234">
              <a:extLst>
                <a:ext uri="{FF2B5EF4-FFF2-40B4-BE49-F238E27FC236}">
                  <a16:creationId xmlns:a16="http://schemas.microsoft.com/office/drawing/2014/main" id="{6CDF832D-48FD-BCF2-AE4D-1E4F7B9B8DA0}"/>
                </a:ext>
              </a:extLst>
            </p:cNvPr>
            <p:cNvSpPr/>
            <p:nvPr/>
          </p:nvSpPr>
          <p:spPr>
            <a:xfrm>
              <a:off x="801389" y="426543"/>
              <a:ext cx="584998" cy="585000"/>
            </a:xfrm>
            <a:prstGeom prst="ellipse">
              <a:avLst/>
            </a:prstGeom>
            <a:solidFill>
              <a:srgbClr val="0AB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237" name="Desarrollo económico _naranja">
            <a:extLst>
              <a:ext uri="{FF2B5EF4-FFF2-40B4-BE49-F238E27FC236}">
                <a16:creationId xmlns:a16="http://schemas.microsoft.com/office/drawing/2014/main" id="{C9AF63A2-36DF-0C19-AC3F-449788F65935}"/>
              </a:ext>
            </a:extLst>
          </p:cNvPr>
          <p:cNvGrpSpPr/>
          <p:nvPr/>
        </p:nvGrpSpPr>
        <p:grpSpPr>
          <a:xfrm>
            <a:off x="96561" y="5410545"/>
            <a:ext cx="6000394" cy="585000"/>
            <a:chOff x="-8812" y="2403995"/>
            <a:chExt cx="5946601" cy="585000"/>
          </a:xfrm>
        </p:grpSpPr>
        <p:sp>
          <p:nvSpPr>
            <p:cNvPr id="238" name="Rectángulo: esquinas redondeadas 11">
              <a:extLst>
                <a:ext uri="{FF2B5EF4-FFF2-40B4-BE49-F238E27FC236}">
                  <a16:creationId xmlns:a16="http://schemas.microsoft.com/office/drawing/2014/main" id="{F717D40B-B276-D58E-E005-6B5706B01D09}"/>
                </a:ext>
              </a:extLst>
            </p:cNvPr>
            <p:cNvSpPr/>
            <p:nvPr/>
          </p:nvSpPr>
          <p:spPr>
            <a:xfrm>
              <a:off x="1128751" y="2567207"/>
              <a:ext cx="4809038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	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Vivienda y urbanización.</a:t>
              </a:r>
            </a:p>
          </p:txBody>
        </p:sp>
        <p:sp>
          <p:nvSpPr>
            <p:cNvPr id="239" name="Rectángulo: esquinas redondeadas 18">
              <a:extLst>
                <a:ext uri="{FF2B5EF4-FFF2-40B4-BE49-F238E27FC236}">
                  <a16:creationId xmlns:a16="http://schemas.microsoft.com/office/drawing/2014/main" id="{7A4FA210-CD00-2FFC-C855-36CBAC06B306}"/>
                </a:ext>
              </a:extLst>
            </p:cNvPr>
            <p:cNvSpPr/>
            <p:nvPr/>
          </p:nvSpPr>
          <p:spPr>
            <a:xfrm>
              <a:off x="-8812" y="2554058"/>
              <a:ext cx="1109079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1.81 %</a:t>
              </a:r>
            </a:p>
          </p:txBody>
        </p:sp>
        <p:sp>
          <p:nvSpPr>
            <p:cNvPr id="241" name="Elipse 240">
              <a:extLst>
                <a:ext uri="{FF2B5EF4-FFF2-40B4-BE49-F238E27FC236}">
                  <a16:creationId xmlns:a16="http://schemas.microsoft.com/office/drawing/2014/main" id="{88D04856-8CD5-D6ED-CF4C-381A01388F61}"/>
                </a:ext>
              </a:extLst>
            </p:cNvPr>
            <p:cNvSpPr/>
            <p:nvPr/>
          </p:nvSpPr>
          <p:spPr>
            <a:xfrm>
              <a:off x="840122" y="2403995"/>
              <a:ext cx="585000" cy="585000"/>
            </a:xfrm>
            <a:prstGeom prst="ellipse">
              <a:avLst/>
            </a:prstGeom>
            <a:solidFill>
              <a:srgbClr val="8C2784"/>
            </a:solidFill>
            <a:ln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Electrificación amarillo"/>
          <p:cNvGrpSpPr/>
          <p:nvPr/>
        </p:nvGrpSpPr>
        <p:grpSpPr>
          <a:xfrm>
            <a:off x="98335" y="6644648"/>
            <a:ext cx="5984273" cy="585000"/>
            <a:chOff x="106574" y="5523316"/>
            <a:chExt cx="5900524" cy="585000"/>
          </a:xfrm>
        </p:grpSpPr>
        <p:sp>
          <p:nvSpPr>
            <p:cNvPr id="244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06574" y="5697357"/>
              <a:ext cx="1085799" cy="279714"/>
            </a:xfrm>
            <a:prstGeom prst="roundRect">
              <a:avLst>
                <a:gd name="adj" fmla="val 50000"/>
              </a:avLst>
            </a:prstGeom>
            <a:solidFill>
              <a:srgbClr val="F9BAC8"/>
            </a:solidFill>
            <a:ln w="28575">
              <a:solidFill>
                <a:srgbClr val="F9B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0.65 %</a:t>
              </a:r>
            </a:p>
          </p:txBody>
        </p:sp>
        <p:sp>
          <p:nvSpPr>
            <p:cNvPr id="246" name="Rectángulo: esquinas redondeadas 28">
              <a:extLst>
                <a:ext uri="{FF2B5EF4-FFF2-40B4-BE49-F238E27FC236}">
                  <a16:creationId xmlns:a16="http://schemas.microsoft.com/office/drawing/2014/main" id="{05C87BE2-CA4E-7064-914C-49796F9FA5F7}"/>
                </a:ext>
              </a:extLst>
            </p:cNvPr>
            <p:cNvSpPr/>
            <p:nvPr/>
          </p:nvSpPr>
          <p:spPr>
            <a:xfrm>
              <a:off x="1192373" y="5696583"/>
              <a:ext cx="4814725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9B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"/>
              <a:r>
                <a:rPr lang="es-MX" sz="1100" b="1" dirty="0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100" b="1" dirty="0">
                  <a:solidFill>
                    <a:srgbClr val="F9BA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Civil, Seguridad, Justicia y Finanzas Públicas</a:t>
              </a:r>
              <a:endParaRPr lang="es-MX" sz="1100" b="1" dirty="0">
                <a:solidFill>
                  <a:srgbClr val="FFE0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Elipse 249">
              <a:extLst>
                <a:ext uri="{FF2B5EF4-FFF2-40B4-BE49-F238E27FC236}">
                  <a16:creationId xmlns:a16="http://schemas.microsoft.com/office/drawing/2014/main" id="{B1811466-D15E-96E6-CB01-AA0B057B385B}"/>
                </a:ext>
              </a:extLst>
            </p:cNvPr>
            <p:cNvSpPr/>
            <p:nvPr/>
          </p:nvSpPr>
          <p:spPr>
            <a:xfrm>
              <a:off x="937572" y="5523316"/>
              <a:ext cx="591375" cy="585000"/>
            </a:xfrm>
            <a:prstGeom prst="ellipse">
              <a:avLst/>
            </a:prstGeom>
            <a:solidFill>
              <a:srgbClr val="F9BAC8"/>
            </a:solidFill>
            <a:ln>
              <a:solidFill>
                <a:srgbClr val="F9B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975">
                <a:solidFill>
                  <a:schemeClr val="tx1"/>
                </a:solidFill>
              </a:endParaRPr>
            </a:p>
          </p:txBody>
        </p:sp>
      </p:grpSp>
      <p:grpSp>
        <p:nvGrpSpPr>
          <p:cNvPr id="253" name="Desarrollo agropecario _ verde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126011" y="3539744"/>
            <a:ext cx="5980551" cy="585000"/>
            <a:chOff x="14783" y="1052267"/>
            <a:chExt cx="5923002" cy="585000"/>
          </a:xfrm>
        </p:grpSpPr>
        <p:grpSp>
          <p:nvGrpSpPr>
            <p:cNvPr id="254" name="Grupo 253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14783" y="1208513"/>
              <a:ext cx="5923002" cy="281875"/>
              <a:chOff x="14783" y="1208513"/>
              <a:chExt cx="5923002" cy="281875"/>
            </a:xfrm>
          </p:grpSpPr>
          <p:sp>
            <p:nvSpPr>
              <p:cNvPr id="258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1C340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0D58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Carreteras, caminos y puentes. </a:t>
                </a:r>
              </a:p>
            </p:txBody>
          </p:sp>
          <p:sp>
            <p:nvSpPr>
              <p:cNvPr id="259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14783" y="1208513"/>
                <a:ext cx="1109079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D584B"/>
              </a:solidFill>
              <a:ln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3.67 %</a:t>
                </a:r>
              </a:p>
            </p:txBody>
          </p:sp>
        </p:grpSp>
        <p:sp>
          <p:nvSpPr>
            <p:cNvPr id="256" name="Elipse 255">
              <a:extLst>
                <a:ext uri="{FF2B5EF4-FFF2-40B4-BE49-F238E27FC236}">
                  <a16:creationId xmlns:a16="http://schemas.microsoft.com/office/drawing/2014/main" id="{5F4AEC6B-C175-6B83-3FE8-A1CB50B458BE}"/>
                </a:ext>
              </a:extLst>
            </p:cNvPr>
            <p:cNvSpPr/>
            <p:nvPr/>
          </p:nvSpPr>
          <p:spPr>
            <a:xfrm>
              <a:off x="847700" y="1052267"/>
              <a:ext cx="585000" cy="585000"/>
            </a:xfrm>
            <a:prstGeom prst="ellipse">
              <a:avLst/>
            </a:prstGeom>
            <a:solidFill>
              <a:srgbClr val="0D584B"/>
            </a:solidFill>
            <a:ln>
              <a:solidFill>
                <a:srgbClr val="0D5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81C340"/>
                </a:solidFill>
              </a:endParaRPr>
            </a:p>
          </p:txBody>
        </p: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15A13F54-5239-AB2E-FD04-A58F066447E8}"/>
              </a:ext>
            </a:extLst>
          </p:cNvPr>
          <p:cNvGrpSpPr/>
          <p:nvPr/>
        </p:nvGrpSpPr>
        <p:grpSpPr>
          <a:xfrm>
            <a:off x="98803" y="6033503"/>
            <a:ext cx="5984866" cy="585000"/>
            <a:chOff x="-8802" y="1052267"/>
            <a:chExt cx="5946587" cy="585000"/>
          </a:xfrm>
        </p:grpSpPr>
        <p:grpSp>
          <p:nvGrpSpPr>
            <p:cNvPr id="101" name="Grupo 100">
              <a:extLst>
                <a:ext uri="{FF2B5EF4-FFF2-40B4-BE49-F238E27FC236}">
                  <a16:creationId xmlns:a16="http://schemas.microsoft.com/office/drawing/2014/main" id="{7AC8DEB5-E942-E82D-706E-2D3AC9A5DC7E}"/>
                </a:ext>
              </a:extLst>
            </p:cNvPr>
            <p:cNvGrpSpPr/>
            <p:nvPr/>
          </p:nvGrpSpPr>
          <p:grpSpPr>
            <a:xfrm>
              <a:off x="-8802" y="1208513"/>
              <a:ext cx="5946587" cy="281875"/>
              <a:chOff x="-8802" y="1208513"/>
              <a:chExt cx="5946587" cy="281875"/>
            </a:xfrm>
          </p:grpSpPr>
          <p:sp>
            <p:nvSpPr>
              <p:cNvPr id="106" name="Rectángulo: esquinas redondeadas 35">
                <a:extLst>
                  <a:ext uri="{FF2B5EF4-FFF2-40B4-BE49-F238E27FC236}">
                    <a16:creationId xmlns:a16="http://schemas.microsoft.com/office/drawing/2014/main" id="{C3AE88A3-138F-98C9-D1AE-E05F08B77B99}"/>
                  </a:ext>
                </a:extLst>
              </p:cNvPr>
              <p:cNvSpPr/>
              <p:nvPr/>
            </p:nvSpPr>
            <p:spPr>
              <a:xfrm>
                <a:off x="1137749" y="1210674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79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rgbClr val="847059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F795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Electrificación</a:t>
                </a:r>
                <a:r>
                  <a:rPr lang="es-MX" sz="1200" b="1" dirty="0">
                    <a:solidFill>
                      <a:srgbClr val="8470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07" name="Rectángulo: esquinas redondeadas 36">
                <a:extLst>
                  <a:ext uri="{FF2B5EF4-FFF2-40B4-BE49-F238E27FC236}">
                    <a16:creationId xmlns:a16="http://schemas.microsoft.com/office/drawing/2014/main" id="{3746EF13-9A93-109D-5457-59C3FA250E0E}"/>
                  </a:ext>
                </a:extLst>
              </p:cNvPr>
              <p:cNvSpPr/>
              <p:nvPr/>
            </p:nvSpPr>
            <p:spPr>
              <a:xfrm>
                <a:off x="-8802" y="1208513"/>
                <a:ext cx="1124376" cy="279714"/>
              </a:xfrm>
              <a:prstGeom prst="roundRect">
                <a:avLst>
                  <a:gd name="adj" fmla="val 50000"/>
                </a:avLst>
              </a:prstGeom>
              <a:solidFill>
                <a:srgbClr val="F79525"/>
              </a:solidFill>
              <a:ln>
                <a:solidFill>
                  <a:srgbClr val="F79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0.91 %</a:t>
                </a:r>
              </a:p>
            </p:txBody>
          </p:sp>
        </p:grpSp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5F4AEC6B-C175-6B83-3FE8-A1CB50B458BE}"/>
                </a:ext>
              </a:extLst>
            </p:cNvPr>
            <p:cNvSpPr/>
            <p:nvPr/>
          </p:nvSpPr>
          <p:spPr>
            <a:xfrm>
              <a:off x="847699" y="1052267"/>
              <a:ext cx="593069" cy="585000"/>
            </a:xfrm>
            <a:prstGeom prst="ellipse">
              <a:avLst/>
            </a:prstGeom>
            <a:solidFill>
              <a:srgbClr val="F79525"/>
            </a:solidFill>
            <a:ln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>
                <a:solidFill>
                  <a:srgbClr val="81C340"/>
                </a:solidFill>
              </a:endParaRPr>
            </a:p>
          </p:txBody>
        </p:sp>
      </p:grpSp>
      <p:grpSp>
        <p:nvGrpSpPr>
          <p:cNvPr id="111" name="grafico">
            <a:extLst>
              <a:ext uri="{FF2B5EF4-FFF2-40B4-BE49-F238E27FC236}">
                <a16:creationId xmlns:a16="http://schemas.microsoft.com/office/drawing/2014/main" id="{837A96B6-702E-8ADF-CB1D-557203957CB4}"/>
              </a:ext>
            </a:extLst>
          </p:cNvPr>
          <p:cNvGrpSpPr/>
          <p:nvPr/>
        </p:nvGrpSpPr>
        <p:grpSpPr>
          <a:xfrm>
            <a:off x="6424907" y="1805896"/>
            <a:ext cx="5696647" cy="5339976"/>
            <a:chOff x="4689665" y="1502767"/>
            <a:chExt cx="5380804" cy="5090743"/>
          </a:xfrm>
        </p:grpSpPr>
        <p:graphicFrame>
          <p:nvGraphicFramePr>
            <p:cNvPr id="121" name="Gráfico 120">
              <a:extLst>
                <a:ext uri="{FF2B5EF4-FFF2-40B4-BE49-F238E27FC236}">
                  <a16:creationId xmlns:a16="http://schemas.microsoft.com/office/drawing/2014/main" id="{56AB6BD3-639D-95FE-15A0-468FDCB91E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6287236"/>
                </p:ext>
              </p:extLst>
            </p:nvPr>
          </p:nvGraphicFramePr>
          <p:xfrm>
            <a:off x="4726589" y="1502767"/>
            <a:ext cx="5343880" cy="5090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22" name="8 Elipse">
              <a:extLst>
                <a:ext uri="{FF2B5EF4-FFF2-40B4-BE49-F238E27FC236}">
                  <a16:creationId xmlns:a16="http://schemas.microsoft.com/office/drawing/2014/main" id="{5B5005DE-21E4-8322-BF61-D3E8F7DE8DBD}"/>
                </a:ext>
              </a:extLst>
            </p:cNvPr>
            <p:cNvSpPr/>
            <p:nvPr/>
          </p:nvSpPr>
          <p:spPr>
            <a:xfrm>
              <a:off x="4689665" y="1503737"/>
              <a:ext cx="5079175" cy="5084693"/>
            </a:xfrm>
            <a:prstGeom prst="ellips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71475">
                <a:defRPr/>
              </a:pPr>
              <a:endParaRPr lang="es-MX" sz="1463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9 Elipse">
              <a:extLst>
                <a:ext uri="{FF2B5EF4-FFF2-40B4-BE49-F238E27FC236}">
                  <a16:creationId xmlns:a16="http://schemas.microsoft.com/office/drawing/2014/main" id="{DF2E3BE7-4423-9CC2-C5CB-F6044BE064E3}"/>
                </a:ext>
              </a:extLst>
            </p:cNvPr>
            <p:cNvSpPr/>
            <p:nvPr/>
          </p:nvSpPr>
          <p:spPr>
            <a:xfrm>
              <a:off x="5348003" y="2114189"/>
              <a:ext cx="3785833" cy="3876089"/>
            </a:xfrm>
            <a:prstGeom prst="ellipse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71475">
                <a:defRPr/>
              </a:pPr>
              <a:endParaRPr lang="es-MX" sz="1463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4" name="118 Imagen">
              <a:extLst>
                <a:ext uri="{FF2B5EF4-FFF2-40B4-BE49-F238E27FC236}">
                  <a16:creationId xmlns:a16="http://schemas.microsoft.com/office/drawing/2014/main" id="{1962D540-26D3-7B90-F1A6-92C1D6A82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0277" t="15429" r="12530" b="15062"/>
            <a:stretch/>
          </p:blipFill>
          <p:spPr bwMode="auto">
            <a:xfrm>
              <a:off x="5444414" y="2692166"/>
              <a:ext cx="3574202" cy="2485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D33362A2-EE56-41B5-BC80-751CF4BB51E4}"/>
              </a:ext>
            </a:extLst>
          </p:cNvPr>
          <p:cNvSpPr txBox="1"/>
          <p:nvPr/>
        </p:nvSpPr>
        <p:spPr>
          <a:xfrm>
            <a:off x="5033" y="8614741"/>
            <a:ext cx="1566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Montserrat" panose="00000500000000000000"/>
              </a:rPr>
              <a:t>21 de abril de 2025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pic>
        <p:nvPicPr>
          <p:cNvPr id="5" name="87 Imagen">
            <a:extLst>
              <a:ext uri="{FF2B5EF4-FFF2-40B4-BE49-F238E27FC236}">
                <a16:creationId xmlns:a16="http://schemas.microsoft.com/office/drawing/2014/main" id="{7EDF44D0-A278-BB12-3FBC-E2435AD857E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28926" y="5059862"/>
            <a:ext cx="354556" cy="35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90 Imagen">
            <a:extLst>
              <a:ext uri="{FF2B5EF4-FFF2-40B4-BE49-F238E27FC236}">
                <a16:creationId xmlns:a16="http://schemas.microsoft.com/office/drawing/2014/main" id="{DA346CEA-4000-B4DE-5AEE-20E14E2F3BF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3312" y="4869783"/>
            <a:ext cx="437937" cy="43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83 Imagen">
            <a:extLst>
              <a:ext uri="{FF2B5EF4-FFF2-40B4-BE49-F238E27FC236}">
                <a16:creationId xmlns:a16="http://schemas.microsoft.com/office/drawing/2014/main" id="{A16810E3-EF9F-BFA7-D3B7-23C768E11084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55915" y="6098675"/>
            <a:ext cx="403163" cy="436628"/>
          </a:xfrm>
          <a:prstGeom prst="rect">
            <a:avLst/>
          </a:prstGeom>
          <a:noFill/>
          <a:ln w="9525">
            <a:solidFill>
              <a:srgbClr val="F79525"/>
            </a:solidFill>
            <a:miter lim="800000"/>
            <a:headEnd/>
            <a:tailEnd/>
          </a:ln>
        </p:spPr>
      </p:pic>
      <p:pic>
        <p:nvPicPr>
          <p:cNvPr id="19" name="112 Imagen">
            <a:extLst>
              <a:ext uri="{FF2B5EF4-FFF2-40B4-BE49-F238E27FC236}">
                <a16:creationId xmlns:a16="http://schemas.microsoft.com/office/drawing/2014/main" id="{44A0ED86-F513-BC9F-113B-D5569F17DDE9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26755" y="1794367"/>
            <a:ext cx="400209" cy="396000"/>
          </a:xfrm>
          <a:prstGeom prst="rect">
            <a:avLst/>
          </a:prstGeom>
          <a:noFill/>
          <a:ln w="9525">
            <a:solidFill>
              <a:srgbClr val="5183C3"/>
            </a:solidFill>
            <a:miter lim="800000"/>
            <a:headEnd/>
            <a:tailEnd/>
          </a:ln>
        </p:spPr>
      </p:pic>
      <p:pic>
        <p:nvPicPr>
          <p:cNvPr id="20" name="89 Imagen">
            <a:extLst>
              <a:ext uri="{FF2B5EF4-FFF2-40B4-BE49-F238E27FC236}">
                <a16:creationId xmlns:a16="http://schemas.microsoft.com/office/drawing/2014/main" id="{55A34C8B-945F-823D-99E7-2C0323757ACA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0962" y="3023147"/>
            <a:ext cx="412278" cy="407354"/>
          </a:xfrm>
          <a:prstGeom prst="rect">
            <a:avLst/>
          </a:prstGeom>
          <a:noFill/>
          <a:ln w="9525">
            <a:solidFill>
              <a:srgbClr val="A90144"/>
            </a:solidFill>
            <a:miter lim="800000"/>
            <a:headEnd/>
            <a:tailEnd/>
          </a:ln>
        </p:spPr>
      </p:pic>
      <p:pic>
        <p:nvPicPr>
          <p:cNvPr id="22" name="84 Imagen">
            <a:extLst>
              <a:ext uri="{FF2B5EF4-FFF2-40B4-BE49-F238E27FC236}">
                <a16:creationId xmlns:a16="http://schemas.microsoft.com/office/drawing/2014/main" id="{A6583A6B-3FE7-2C2F-36FB-B3F6572822C8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9672" y="3623242"/>
            <a:ext cx="397286" cy="390693"/>
          </a:xfrm>
          <a:prstGeom prst="rect">
            <a:avLst/>
          </a:prstGeom>
          <a:solidFill>
            <a:srgbClr val="0D584B"/>
          </a:solidFill>
          <a:ln w="9525">
            <a:solidFill>
              <a:srgbClr val="0D584B"/>
            </a:solidFill>
            <a:miter lim="800000"/>
            <a:headEnd/>
            <a:tailEnd/>
          </a:ln>
        </p:spPr>
      </p:pic>
      <p:pic>
        <p:nvPicPr>
          <p:cNvPr id="23" name="82 Imagen">
            <a:extLst>
              <a:ext uri="{FF2B5EF4-FFF2-40B4-BE49-F238E27FC236}">
                <a16:creationId xmlns:a16="http://schemas.microsoft.com/office/drawing/2014/main" id="{ADCD4F1F-3194-BC3B-D08C-C7F173E800C3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8859" y="4262615"/>
            <a:ext cx="394560" cy="395565"/>
          </a:xfrm>
          <a:prstGeom prst="rect">
            <a:avLst/>
          </a:prstGeom>
          <a:noFill/>
          <a:ln w="9525">
            <a:solidFill>
              <a:srgbClr val="0AB9EE"/>
            </a:solidFill>
            <a:miter lim="800000"/>
            <a:headEnd/>
            <a:tailEnd/>
          </a:ln>
        </p:spPr>
      </p:pic>
      <p:pic>
        <p:nvPicPr>
          <p:cNvPr id="24" name="88 Imagen">
            <a:extLst>
              <a:ext uri="{FF2B5EF4-FFF2-40B4-BE49-F238E27FC236}">
                <a16:creationId xmlns:a16="http://schemas.microsoft.com/office/drawing/2014/main" id="{3B80D170-05F3-98C8-EAB6-868C30A55A72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32112" y="5482616"/>
            <a:ext cx="436724" cy="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5C41260-3EDC-EC88-1FA7-3E055683C3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2984" y="7117349"/>
            <a:ext cx="8100762" cy="1503554"/>
          </a:xfrm>
          <a:prstGeom prst="rect">
            <a:avLst/>
          </a:prstGeom>
        </p:spPr>
      </p:pic>
      <p:pic>
        <p:nvPicPr>
          <p:cNvPr id="26" name="91 Imagen">
            <a:extLst>
              <a:ext uri="{FF2B5EF4-FFF2-40B4-BE49-F238E27FC236}">
                <a16:creationId xmlns:a16="http://schemas.microsoft.com/office/drawing/2014/main" id="{D432C4A3-3783-301B-468F-B0FB29232378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68673" y="6773659"/>
            <a:ext cx="344891" cy="351605"/>
          </a:xfrm>
          <a:prstGeom prst="rect">
            <a:avLst/>
          </a:prstGeom>
          <a:noFill/>
          <a:ln w="9525">
            <a:solidFill>
              <a:srgbClr val="F9BAC8"/>
            </a:solidFill>
            <a:miter lim="800000"/>
            <a:headEnd/>
            <a:tailEnd/>
          </a:ln>
        </p:spPr>
      </p:pic>
      <p:pic>
        <p:nvPicPr>
          <p:cNvPr id="27" name="112 Imagen">
            <a:extLst>
              <a:ext uri="{FF2B5EF4-FFF2-40B4-BE49-F238E27FC236}">
                <a16:creationId xmlns:a16="http://schemas.microsoft.com/office/drawing/2014/main" id="{D0F50DF5-120E-6325-3968-6AA266D8AE14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6893" y="5164608"/>
            <a:ext cx="400209" cy="396000"/>
          </a:xfrm>
          <a:prstGeom prst="rect">
            <a:avLst/>
          </a:prstGeom>
          <a:noFill/>
          <a:ln w="9525">
            <a:solidFill>
              <a:srgbClr val="5183C3"/>
            </a:solidFill>
            <a:miter lim="800000"/>
            <a:headEnd/>
            <a:tailEnd/>
          </a:ln>
        </p:spPr>
      </p:pic>
      <p:pic>
        <p:nvPicPr>
          <p:cNvPr id="29" name="86 Imagen">
            <a:extLst>
              <a:ext uri="{FF2B5EF4-FFF2-40B4-BE49-F238E27FC236}">
                <a16:creationId xmlns:a16="http://schemas.microsoft.com/office/drawing/2014/main" id="{6D1B389F-015C-7E31-AA73-8C6D9629392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9214" y="3662531"/>
            <a:ext cx="356799" cy="350393"/>
          </a:xfrm>
          <a:prstGeom prst="rect">
            <a:avLst/>
          </a:prstGeom>
          <a:noFill/>
          <a:ln w="9525">
            <a:solidFill>
              <a:srgbClr val="81C340"/>
            </a:solidFill>
            <a:miter lim="800000"/>
            <a:headEnd/>
            <a:tailEnd/>
          </a:ln>
        </p:spPr>
      </p:pic>
      <p:pic>
        <p:nvPicPr>
          <p:cNvPr id="30" name="89 Imagen">
            <a:extLst>
              <a:ext uri="{FF2B5EF4-FFF2-40B4-BE49-F238E27FC236}">
                <a16:creationId xmlns:a16="http://schemas.microsoft.com/office/drawing/2014/main" id="{C3D40992-CCE8-9C3C-B9A5-BF59FEC81BE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9486" y="2802078"/>
            <a:ext cx="412278" cy="407354"/>
          </a:xfrm>
          <a:prstGeom prst="rect">
            <a:avLst/>
          </a:prstGeom>
          <a:noFill/>
          <a:ln w="9525">
            <a:solidFill>
              <a:srgbClr val="A90144"/>
            </a:solidFill>
            <a:miter lim="800000"/>
            <a:headEnd/>
            <a:tailEnd/>
          </a:ln>
        </p:spPr>
      </p:pic>
      <p:pic>
        <p:nvPicPr>
          <p:cNvPr id="31" name="84 Imagen">
            <a:extLst>
              <a:ext uri="{FF2B5EF4-FFF2-40B4-BE49-F238E27FC236}">
                <a16:creationId xmlns:a16="http://schemas.microsoft.com/office/drawing/2014/main" id="{2FC92FAD-DA85-FB9E-C862-B84E6E9A907B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607" y="2399108"/>
            <a:ext cx="342143" cy="336465"/>
          </a:xfrm>
          <a:prstGeom prst="rect">
            <a:avLst/>
          </a:prstGeom>
          <a:solidFill>
            <a:srgbClr val="0D584B"/>
          </a:solidFill>
          <a:ln w="9525">
            <a:solidFill>
              <a:srgbClr val="0D584B"/>
            </a:solidFill>
            <a:miter lim="800000"/>
            <a:headEnd/>
            <a:tailEnd/>
          </a:ln>
        </p:spPr>
      </p:pic>
      <p:pic>
        <p:nvPicPr>
          <p:cNvPr id="32" name="82 Imagen">
            <a:extLst>
              <a:ext uri="{FF2B5EF4-FFF2-40B4-BE49-F238E27FC236}">
                <a16:creationId xmlns:a16="http://schemas.microsoft.com/office/drawing/2014/main" id="{5E39E6A0-00DE-6190-18E0-334A71B3B769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91632" y="2180029"/>
            <a:ext cx="35908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90 Imagen">
            <a:extLst>
              <a:ext uri="{FF2B5EF4-FFF2-40B4-BE49-F238E27FC236}">
                <a16:creationId xmlns:a16="http://schemas.microsoft.com/office/drawing/2014/main" id="{06352F70-9357-BEA6-FBC5-891479D195E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3479" y="132452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88 Imagen">
            <a:extLst>
              <a:ext uri="{FF2B5EF4-FFF2-40B4-BE49-F238E27FC236}">
                <a16:creationId xmlns:a16="http://schemas.microsoft.com/office/drawing/2014/main" id="{6CE060E0-5566-CF79-31C4-9716A2E44DD9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91713" y="1207511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83 Imagen">
            <a:extLst>
              <a:ext uri="{FF2B5EF4-FFF2-40B4-BE49-F238E27FC236}">
                <a16:creationId xmlns:a16="http://schemas.microsoft.com/office/drawing/2014/main" id="{B3A331B5-111F-FE16-2B6A-DD56F0C4859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71978" y="1149150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91 Imagen">
            <a:extLst>
              <a:ext uri="{FF2B5EF4-FFF2-40B4-BE49-F238E27FC236}">
                <a16:creationId xmlns:a16="http://schemas.microsoft.com/office/drawing/2014/main" id="{AE978F78-60B0-26EC-7B12-5A667FD9F759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318683" y="1209331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67A1EFEF-4CD2-3277-72BB-33907911C732}"/>
              </a:ext>
            </a:extLst>
          </p:cNvPr>
          <p:cNvCxnSpPr>
            <a:stCxn id="33" idx="2"/>
          </p:cNvCxnSpPr>
          <p:nvPr/>
        </p:nvCxnSpPr>
        <p:spPr>
          <a:xfrm>
            <a:off x="8113479" y="1684522"/>
            <a:ext cx="278234" cy="17511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9D2F9707-CFAB-2E1A-5842-DCBC76D1BA8C}"/>
              </a:ext>
            </a:extLst>
          </p:cNvPr>
          <p:cNvCxnSpPr>
            <a:cxnSpLocks/>
          </p:cNvCxnSpPr>
          <p:nvPr/>
        </p:nvCxnSpPr>
        <p:spPr>
          <a:xfrm>
            <a:off x="8571110" y="1563697"/>
            <a:ext cx="139503" cy="2368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F6684FB4-5064-FE2F-C0A6-9C29DCDF2F53}"/>
              </a:ext>
            </a:extLst>
          </p:cNvPr>
          <p:cNvCxnSpPr>
            <a:cxnSpLocks/>
          </p:cNvCxnSpPr>
          <p:nvPr/>
        </p:nvCxnSpPr>
        <p:spPr>
          <a:xfrm flipH="1">
            <a:off x="8931110" y="1503765"/>
            <a:ext cx="98234" cy="27468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208DEA8C-0DB2-ACD3-258C-E971F3F213CC}"/>
              </a:ext>
            </a:extLst>
          </p:cNvPr>
          <p:cNvCxnSpPr>
            <a:cxnSpLocks/>
          </p:cNvCxnSpPr>
          <p:nvPr/>
        </p:nvCxnSpPr>
        <p:spPr>
          <a:xfrm flipH="1">
            <a:off x="9099275" y="1541883"/>
            <a:ext cx="355252" cy="2316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6983</TotalTime>
  <Words>119</Words>
  <Application>Microsoft Office PowerPoint</Application>
  <PresentationFormat>Doble carta (432 x 279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JESÚS</cp:lastModifiedBy>
  <cp:revision>103</cp:revision>
  <cp:lastPrinted>2023-04-13T23:54:54Z</cp:lastPrinted>
  <dcterms:created xsi:type="dcterms:W3CDTF">2023-01-20T16:10:54Z</dcterms:created>
  <dcterms:modified xsi:type="dcterms:W3CDTF">2025-04-21T21:49:58Z</dcterms:modified>
</cp:coreProperties>
</file>